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8" r:id="rId2"/>
    <p:sldId id="275" r:id="rId3"/>
    <p:sldId id="260" r:id="rId4"/>
    <p:sldId id="274" r:id="rId5"/>
    <p:sldId id="262" r:id="rId6"/>
    <p:sldId id="277" r:id="rId7"/>
    <p:sldId id="268" r:id="rId8"/>
    <p:sldId id="278" r:id="rId9"/>
    <p:sldId id="263" r:id="rId10"/>
    <p:sldId id="269" r:id="rId11"/>
    <p:sldId id="279" r:id="rId12"/>
    <p:sldId id="280" r:id="rId13"/>
  </p:sldIdLst>
  <p:sldSz cx="12192000" cy="6858000"/>
  <p:notesSz cx="6858000" cy="9144000"/>
  <p:embeddedFontLst>
    <p:embeddedFont>
      <p:font typeface="標楷體" panose="03000509000000000000" pitchFamily="65" charset="-120"/>
      <p:regular r:id="rId15"/>
    </p:embeddedFont>
    <p:embeddedFont>
      <p:font typeface="等线 Light" panose="02020500000000000000" charset="-122"/>
      <p:regular r:id="rId16"/>
    </p:embeddedFont>
    <p:embeddedFont>
      <p:font typeface="等线" panose="02020500000000000000" charset="-122"/>
      <p:regular r:id="rId17"/>
      <p:bold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A2A0"/>
    <a:srgbClr val="6C92C0"/>
    <a:srgbClr val="B0C4DD"/>
    <a:srgbClr val="A4D6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594" y="12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09EA2A-4C48-4C61-B30A-DAB1A3E93B21}" type="datetimeFigureOut">
              <a:rPr lang="zh-CN" altLang="en-US" smtClean="0"/>
              <a:pPr/>
              <a:t>2024/3/17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31000-9408-426B-B873-D4C066E48AF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439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6893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3843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9257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rture.com.tw/others/article/26718" TargetMode="External"/><Relationship Id="rId2" Type="http://schemas.openxmlformats.org/officeDocument/2006/relationships/hyperlink" Target="https://www.facebook.com/TW.BlueArchiv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apaholic.com/tw/article/detail/7998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/>
          <p:nvPr/>
        </p:nvSpPr>
        <p:spPr>
          <a:xfrm>
            <a:off x="4696432" y="1097600"/>
            <a:ext cx="7495569" cy="5760400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" y="0"/>
            <a:ext cx="11829889" cy="6022170"/>
          </a:xfrm>
          <a:custGeom>
            <a:avLst/>
            <a:gdLst>
              <a:gd name="connsiteX0" fmla="*/ 0 w 11829889"/>
              <a:gd name="connsiteY0" fmla="*/ 0 h 6022170"/>
              <a:gd name="connsiteX1" fmla="*/ 11829889 w 11829889"/>
              <a:gd name="connsiteY1" fmla="*/ 0 h 6022170"/>
              <a:gd name="connsiteX2" fmla="*/ 11638999 w 11829889"/>
              <a:gd name="connsiteY2" fmla="*/ 372708 h 6022170"/>
              <a:gd name="connsiteX3" fmla="*/ 2146897 w 11829889"/>
              <a:gd name="connsiteY3" fmla="*/ 6022170 h 6022170"/>
              <a:gd name="connsiteX4" fmla="*/ 502925 w 11829889"/>
              <a:gd name="connsiteY4" fmla="*/ 5897788 h 6022170"/>
              <a:gd name="connsiteX5" fmla="*/ 0 w 11829889"/>
              <a:gd name="connsiteY5" fmla="*/ 5807975 h 6022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29889" h="6022170">
                <a:moveTo>
                  <a:pt x="0" y="0"/>
                </a:moveTo>
                <a:lnTo>
                  <a:pt x="11829889" y="0"/>
                </a:lnTo>
                <a:lnTo>
                  <a:pt x="11638999" y="372708"/>
                </a:lnTo>
                <a:cubicBezTo>
                  <a:pt x="9810981" y="3737782"/>
                  <a:pt x="6245713" y="6022170"/>
                  <a:pt x="2146897" y="6022170"/>
                </a:cubicBezTo>
                <a:cubicBezTo>
                  <a:pt x="1587968" y="6022170"/>
                  <a:pt x="1038959" y="5979692"/>
                  <a:pt x="502925" y="5897788"/>
                </a:cubicBezTo>
                <a:lnTo>
                  <a:pt x="0" y="5807975"/>
                </a:lnTo>
                <a:close/>
              </a:path>
            </a:pathLst>
          </a:cu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71550" y="3127924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Gotham Rounded Medium" panose="02000000000000000000" pitchFamily="50" charset="0"/>
              </a:rPr>
              <a:t>專題報告</a:t>
            </a:r>
            <a:endParaRPr lang="zh-CN" altLang="en-US" sz="4400" b="1" dirty="0">
              <a:solidFill>
                <a:schemeClr val="bg1"/>
              </a:solidFill>
              <a:latin typeface="Gotham Rounded Medium" panose="02000000000000000000" pitchFamily="50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1550" y="4348475"/>
            <a:ext cx="162095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8A2A0"/>
                </a:solidFill>
              </a:rPr>
              <a:t>報告者</a:t>
            </a:r>
            <a:r>
              <a:rPr lang="en-US" altLang="zh-CN" dirty="0">
                <a:solidFill>
                  <a:srgbClr val="48A2A0"/>
                </a:solidFill>
              </a:rPr>
              <a:t>:</a:t>
            </a:r>
            <a:r>
              <a:rPr lang="zh-TW" altLang="en-US" dirty="0">
                <a:solidFill>
                  <a:srgbClr val="48A2A0"/>
                </a:solidFill>
              </a:rPr>
              <a:t>廖彥宏</a:t>
            </a:r>
            <a:endParaRPr lang="zh-CN" altLang="en-US" dirty="0">
              <a:solidFill>
                <a:srgbClr val="48A2A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37021" y="2167369"/>
            <a:ext cx="378982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600" b="1" dirty="0">
                <a:solidFill>
                  <a:schemeClr val="bg1"/>
                </a:solidFill>
                <a:latin typeface="Gotham Rounded Medium" panose="02000000000000000000" pitchFamily="50" charset="0"/>
              </a:rPr>
              <a:t>美食訂餐</a:t>
            </a:r>
            <a:r>
              <a:rPr lang="en-US" altLang="zh-CN" sz="5400" b="1" dirty="0">
                <a:solidFill>
                  <a:schemeClr val="bg1"/>
                </a:solidFill>
                <a:latin typeface="Gotham Rounded Medium" panose="02000000000000000000" pitchFamily="50" charset="0"/>
              </a:rPr>
              <a:t> </a:t>
            </a:r>
            <a:endParaRPr lang="zh-CN" altLang="en-US" sz="5400" dirty="0"/>
          </a:p>
        </p:txBody>
      </p:sp>
      <p:sp>
        <p:nvSpPr>
          <p:cNvPr id="14" name="矩形 13"/>
          <p:cNvSpPr/>
          <p:nvPr/>
        </p:nvSpPr>
        <p:spPr>
          <a:xfrm>
            <a:off x="1797830" y="4348475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6"/>
          <p:cNvSpPr txBox="1"/>
          <p:nvPr/>
        </p:nvSpPr>
        <p:spPr>
          <a:xfrm>
            <a:off x="871550" y="4835320"/>
            <a:ext cx="183736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48A2A0"/>
                </a:solidFill>
              </a:rPr>
              <a:t>日期</a:t>
            </a:r>
            <a:r>
              <a:rPr lang="en-US" altLang="zh-CN" dirty="0">
                <a:solidFill>
                  <a:srgbClr val="48A2A0"/>
                </a:solidFill>
              </a:rPr>
              <a:t>: </a:t>
            </a:r>
            <a:r>
              <a:rPr lang="en-US" altLang="zh-TW" dirty="0">
                <a:solidFill>
                  <a:srgbClr val="48A2A0"/>
                </a:solidFill>
              </a:rPr>
              <a:t>2023.12.23</a:t>
            </a:r>
          </a:p>
        </p:txBody>
      </p:sp>
    </p:spTree>
    <p:extLst>
      <p:ext uri="{BB962C8B-B14F-4D97-AF65-F5344CB8AC3E}">
        <p14:creationId xmlns:p14="http://schemas.microsoft.com/office/powerpoint/2010/main" val="2564476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117" y="710430"/>
            <a:ext cx="4944165" cy="4439270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3446117" y="5235633"/>
            <a:ext cx="5067837" cy="1506829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10"/>
          <p:cNvSpPr txBox="1"/>
          <p:nvPr/>
        </p:nvSpPr>
        <p:spPr>
          <a:xfrm>
            <a:off x="3647040" y="5738483"/>
            <a:ext cx="4470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chemeClr val="bg1"/>
                </a:solidFill>
              </a:rPr>
              <a:t>輸入優惠券後可在訂單頁面確認獲得的優惠券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131690" y="5338373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>
                <a:solidFill>
                  <a:schemeClr val="bg1"/>
                </a:solidFill>
              </a:rPr>
              <a:t>輸入優惠券代碼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707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3-12-24 15-18-3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431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00916A10-42CD-4417-BD0C-417A5A8429A6}"/>
              </a:ext>
            </a:extLst>
          </p:cNvPr>
          <p:cNvSpPr txBox="1"/>
          <p:nvPr/>
        </p:nvSpPr>
        <p:spPr>
          <a:xfrm>
            <a:off x="651353" y="2505670"/>
            <a:ext cx="113235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sz="2800" dirty="0">
                <a:hlinkClick r:id="rId2"/>
              </a:rPr>
              <a:t>https://www.facebook.com/TW.BlueArchive</a:t>
            </a:r>
            <a:endParaRPr lang="en-US" altLang="zh-TW" sz="2800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sz="2800" dirty="0">
                <a:hlinkClick r:id="rId3"/>
              </a:rPr>
              <a:t>https://www.carture.com.tw/others/article/26718</a:t>
            </a:r>
            <a:endParaRPr lang="en-US" altLang="zh-TW" sz="2800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TW" sz="2800" dirty="0">
                <a:hlinkClick r:id="rId4"/>
              </a:rPr>
              <a:t>https://japaholic.com/tw/article/detail/7998</a:t>
            </a:r>
            <a:endParaRPr lang="zh-TW" altLang="en-US" sz="2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8DF7E2A-0016-4004-90D3-89186705C722}"/>
              </a:ext>
            </a:extLst>
          </p:cNvPr>
          <p:cNvSpPr txBox="1"/>
          <p:nvPr/>
        </p:nvSpPr>
        <p:spPr>
          <a:xfrm>
            <a:off x="876822" y="636316"/>
            <a:ext cx="10158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3187626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4758074" y="753893"/>
            <a:ext cx="713428" cy="713428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2910172" y="4148747"/>
            <a:ext cx="191910" cy="19191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16279" y="3422965"/>
            <a:ext cx="952500" cy="95250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318018" y="3514494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</a:rPr>
              <a:t>01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50615" y="4466994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latin typeface="+mj-lt"/>
              </a:rPr>
              <a:t>Part one</a:t>
            </a:r>
            <a:endParaRPr lang="zh-CN" altLang="en-US" dirty="0">
              <a:latin typeface="+mj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43662" y="4806004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/>
              <a:t>點餐方式</a:t>
            </a:r>
            <a:endParaRPr lang="zh-CN" altLang="en-US" sz="1200" dirty="0"/>
          </a:p>
        </p:txBody>
      </p:sp>
      <p:sp>
        <p:nvSpPr>
          <p:cNvPr id="11" name="文本框 10"/>
          <p:cNvSpPr txBox="1"/>
          <p:nvPr/>
        </p:nvSpPr>
        <p:spPr>
          <a:xfrm>
            <a:off x="4514925" y="4448259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latin typeface="+mj-lt"/>
              </a:rPr>
              <a:t>Part two</a:t>
            </a:r>
            <a:endParaRPr lang="zh-CN" altLang="en-US" dirty="0">
              <a:latin typeface="+mj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995532" y="4787269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/>
              <a:t>選擇餐點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736060" y="4462276"/>
            <a:ext cx="1135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latin typeface="+mj-lt"/>
              </a:rPr>
              <a:t>Part three</a:t>
            </a:r>
            <a:endParaRPr lang="zh-CN" altLang="en-US" dirty="0"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347402" y="4787269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 dirty="0"/>
              <a:t>確認訂單</a:t>
            </a:r>
            <a:endParaRPr lang="zh-CN" altLang="en-US" sz="1200" dirty="0"/>
          </a:p>
        </p:txBody>
      </p:sp>
      <p:sp>
        <p:nvSpPr>
          <p:cNvPr id="23" name="椭圆 22"/>
          <p:cNvSpPr/>
          <p:nvPr/>
        </p:nvSpPr>
        <p:spPr>
          <a:xfrm>
            <a:off x="4869180" y="686969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MH_Others_1"/>
          <p:cNvSpPr txBox="1"/>
          <p:nvPr>
            <p:custDataLst>
              <p:tags r:id="rId1"/>
            </p:custDataLst>
          </p:nvPr>
        </p:nvSpPr>
        <p:spPr>
          <a:xfrm>
            <a:off x="4160902" y="1467321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TW" altLang="en-US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目錄</a:t>
            </a:r>
            <a:endParaRPr lang="zh-CN" altLang="en-US"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495929" y="3441700"/>
            <a:ext cx="952500" cy="95250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586496" y="3533229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</a:rPr>
              <a:t>02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203969" y="4148747"/>
            <a:ext cx="191910" cy="19191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775579" y="3441700"/>
            <a:ext cx="952500" cy="95250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6837323" y="3533229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</a:rPr>
              <a:t>03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7516801" y="4148747"/>
            <a:ext cx="191910" cy="19191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879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615440" y="2057400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3276495" y="3718455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MH_Others_1"/>
          <p:cNvSpPr txBox="1"/>
          <p:nvPr>
            <p:custDataLst>
              <p:tags r:id="rId1"/>
            </p:custDataLst>
          </p:nvPr>
        </p:nvSpPr>
        <p:spPr>
          <a:xfrm>
            <a:off x="864526" y="2860251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PART 1</a:t>
            </a:r>
            <a:endParaRPr lang="zh-CN" altLang="en-US"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819993" y="3040204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/>
              <a:t>點餐方式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223347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344023" y="448348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點餐方式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960" y="1106723"/>
            <a:ext cx="10293136" cy="5116277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3902794" y="4633999"/>
            <a:ext cx="5067837" cy="1506829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10"/>
          <p:cNvSpPr txBox="1"/>
          <p:nvPr/>
        </p:nvSpPr>
        <p:spPr>
          <a:xfrm>
            <a:off x="4168533" y="4994004"/>
            <a:ext cx="4470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chemeClr val="bg1"/>
                </a:solidFill>
              </a:rPr>
              <a:t>進入網站後點選點餐按鈕，就可進入點餐頁面，取餐方式可切換</a:t>
            </a:r>
            <a:endParaRPr lang="en-US" altLang="zh-TW" sz="1200" dirty="0">
              <a:solidFill>
                <a:schemeClr val="bg1"/>
              </a:solidFill>
            </a:endParaRPr>
          </a:p>
          <a:p>
            <a:r>
              <a:rPr lang="zh-TW" altLang="en-US" sz="1200" dirty="0">
                <a:solidFill>
                  <a:schemeClr val="bg1"/>
                </a:solidFill>
              </a:rPr>
              <a:t>外帶或外送，輸入姓名電話，並選擇取餐時間和門市即可送出，之後前往選擇餐點。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152716" y="4633999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>
                <a:solidFill>
                  <a:schemeClr val="bg1"/>
                </a:solidFill>
              </a:rPr>
              <a:t>點餐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459671" y="1370394"/>
            <a:ext cx="372331" cy="2902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等腰三角形 27"/>
          <p:cNvSpPr/>
          <p:nvPr/>
        </p:nvSpPr>
        <p:spPr>
          <a:xfrm flipV="1">
            <a:off x="6595033" y="1654397"/>
            <a:ext cx="135569" cy="106836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9" name="直線接點 28"/>
          <p:cNvCxnSpPr/>
          <p:nvPr/>
        </p:nvCxnSpPr>
        <p:spPr>
          <a:xfrm>
            <a:off x="6662818" y="1735297"/>
            <a:ext cx="0" cy="23333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/>
          <p:cNvSpPr txBox="1"/>
          <p:nvPr/>
        </p:nvSpPr>
        <p:spPr>
          <a:xfrm>
            <a:off x="6579475" y="1968632"/>
            <a:ext cx="166687" cy="2154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dirty="0"/>
              <a:t>1</a:t>
            </a:r>
            <a:endParaRPr lang="zh-TW" altLang="en-US" sz="800" dirty="0"/>
          </a:p>
        </p:txBody>
      </p:sp>
      <p:sp>
        <p:nvSpPr>
          <p:cNvPr id="31" name="矩形 30"/>
          <p:cNvSpPr/>
          <p:nvPr/>
        </p:nvSpPr>
        <p:spPr>
          <a:xfrm>
            <a:off x="3879422" y="2444023"/>
            <a:ext cx="372331" cy="2902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等腰三角形 31"/>
          <p:cNvSpPr/>
          <p:nvPr/>
        </p:nvSpPr>
        <p:spPr>
          <a:xfrm rot="5400000" flipV="1">
            <a:off x="3781591" y="2489698"/>
            <a:ext cx="135569" cy="106836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3" name="直線接點 32"/>
          <p:cNvCxnSpPr/>
          <p:nvPr/>
        </p:nvCxnSpPr>
        <p:spPr>
          <a:xfrm rot="16200000">
            <a:off x="3702086" y="2438373"/>
            <a:ext cx="0" cy="23333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/>
          <p:cNvSpPr txBox="1"/>
          <p:nvPr/>
        </p:nvSpPr>
        <p:spPr>
          <a:xfrm>
            <a:off x="3418731" y="2447318"/>
            <a:ext cx="166687" cy="2154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dirty="0"/>
              <a:t>2</a:t>
            </a:r>
            <a:endParaRPr lang="zh-TW" altLang="en-US" sz="800" dirty="0"/>
          </a:p>
        </p:txBody>
      </p:sp>
      <p:cxnSp>
        <p:nvCxnSpPr>
          <p:cNvPr id="35" name="直線接點 34"/>
          <p:cNvCxnSpPr/>
          <p:nvPr/>
        </p:nvCxnSpPr>
        <p:spPr>
          <a:xfrm rot="16200000">
            <a:off x="3618742" y="3730541"/>
            <a:ext cx="0" cy="23333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/>
          <p:cNvSpPr txBox="1"/>
          <p:nvPr/>
        </p:nvSpPr>
        <p:spPr>
          <a:xfrm>
            <a:off x="3335387" y="3739486"/>
            <a:ext cx="166687" cy="2154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dirty="0"/>
              <a:t>3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724676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椭圆 31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957" y="1106723"/>
            <a:ext cx="11136484" cy="55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090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615440" y="2057400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3276495" y="3718455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MH_Others_1"/>
          <p:cNvSpPr txBox="1"/>
          <p:nvPr>
            <p:custDataLst>
              <p:tags r:id="rId1"/>
            </p:custDataLst>
          </p:nvPr>
        </p:nvSpPr>
        <p:spPr>
          <a:xfrm>
            <a:off x="864526" y="2860251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PART </a:t>
            </a:r>
            <a:r>
              <a:rPr lang="en-US" altLang="zh-TW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</a:t>
            </a:r>
            <a:endParaRPr lang="zh-CN" altLang="en-US"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819993" y="3040204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/>
              <a:t>選擇餐點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737449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1344023" y="448348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選擇餐點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820" y="848458"/>
            <a:ext cx="11051977" cy="5475833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6237071" y="1471438"/>
            <a:ext cx="1097401" cy="2902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等腰三角形 15"/>
          <p:cNvSpPr/>
          <p:nvPr/>
        </p:nvSpPr>
        <p:spPr>
          <a:xfrm rot="5400000" flipV="1">
            <a:off x="6121790" y="1569083"/>
            <a:ext cx="135569" cy="9499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7" name="直線接點 16"/>
          <p:cNvCxnSpPr>
            <a:stCxn id="18" idx="3"/>
          </p:cNvCxnSpPr>
          <p:nvPr/>
        </p:nvCxnSpPr>
        <p:spPr>
          <a:xfrm>
            <a:off x="5453173" y="1616576"/>
            <a:ext cx="725970" cy="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/>
          <p:cNvSpPr txBox="1"/>
          <p:nvPr/>
        </p:nvSpPr>
        <p:spPr>
          <a:xfrm>
            <a:off x="5255865" y="1508854"/>
            <a:ext cx="197308" cy="2154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dirty="0"/>
              <a:t>1</a:t>
            </a:r>
            <a:endParaRPr lang="zh-TW" altLang="en-US" sz="800" dirty="0"/>
          </a:p>
        </p:txBody>
      </p:sp>
      <p:sp>
        <p:nvSpPr>
          <p:cNvPr id="19" name="矩形 18"/>
          <p:cNvSpPr/>
          <p:nvPr/>
        </p:nvSpPr>
        <p:spPr>
          <a:xfrm>
            <a:off x="7104162" y="2979008"/>
            <a:ext cx="935603" cy="3302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等腰三角形 19"/>
          <p:cNvSpPr/>
          <p:nvPr/>
        </p:nvSpPr>
        <p:spPr>
          <a:xfrm rot="16200000" flipV="1">
            <a:off x="8043947" y="3097319"/>
            <a:ext cx="152194" cy="119541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1" name="直線接點 20"/>
          <p:cNvCxnSpPr/>
          <p:nvPr/>
        </p:nvCxnSpPr>
        <p:spPr>
          <a:xfrm rot="16200000">
            <a:off x="8288410" y="3048323"/>
            <a:ext cx="0" cy="23333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8385707" y="3049367"/>
            <a:ext cx="261680" cy="2154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dirty="0"/>
              <a:t>2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2049434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615440" y="2057400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20500000000000000" charset="-122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276495" y="3718455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20500000000000000" charset="-122"/>
              <a:cs typeface="+mn-cs"/>
            </a:endParaRPr>
          </a:p>
        </p:txBody>
      </p:sp>
      <p:sp>
        <p:nvSpPr>
          <p:cNvPr id="6" name="MH_Others_1"/>
          <p:cNvSpPr txBox="1"/>
          <p:nvPr>
            <p:custDataLst>
              <p:tags r:id="rId1"/>
            </p:custDataLst>
          </p:nvPr>
        </p:nvSpPr>
        <p:spPr>
          <a:xfrm>
            <a:off x="864526" y="2860251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等线 Light"/>
                <a:ea typeface="等线" panose="02020500000000000000" charset="-122"/>
                <a:cs typeface="Arial" pitchFamily="34" charset="0"/>
              </a:rPr>
              <a:t>PART </a:t>
            </a:r>
            <a:r>
              <a:rPr lang="en-US" altLang="zh-TW" sz="44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等线 Light"/>
                <a:ea typeface="新細明體" panose="02020500000000000000" pitchFamily="18" charset="-120"/>
                <a:cs typeface="Arial" pitchFamily="34" charset="0"/>
              </a:rPr>
              <a:t>3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等线 Light"/>
              <a:ea typeface="等线" panose="02020500000000000000" charset="-122"/>
              <a:cs typeface="Arial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819993" y="3040204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新細明體" panose="02020500000000000000" pitchFamily="18" charset="-120"/>
                <a:cs typeface="+mn-cs"/>
              </a:rPr>
              <a:t>確認訂單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20500000000000000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2710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椭圆 32"/>
          <p:cNvSpPr/>
          <p:nvPr/>
        </p:nvSpPr>
        <p:spPr>
          <a:xfrm>
            <a:off x="-1226820" y="-1346917"/>
            <a:ext cx="2453640" cy="245364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34235" y="314138"/>
            <a:ext cx="792585" cy="792585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1344023" y="448348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確認訂單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028744" y="4973166"/>
            <a:ext cx="5067837" cy="1506829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10"/>
          <p:cNvSpPr txBox="1"/>
          <p:nvPr/>
        </p:nvSpPr>
        <p:spPr>
          <a:xfrm>
            <a:off x="3229667" y="5476016"/>
            <a:ext cx="44707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chemeClr val="bg1"/>
                </a:solidFill>
              </a:rPr>
              <a:t>選擇完餐點後可按右上角訂單按鈕確認訂單資料，可按增加或減少按鈕決定想要的數量，並選擇優惠券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213850" y="5116011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>
                <a:solidFill>
                  <a:schemeClr val="bg1"/>
                </a:solidFill>
              </a:rPr>
              <a:t>確認訂單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235" y="917722"/>
            <a:ext cx="7929651" cy="3984021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8966200" y="892420"/>
            <a:ext cx="558800" cy="2902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等腰三角形 18"/>
          <p:cNvSpPr/>
          <p:nvPr/>
        </p:nvSpPr>
        <p:spPr>
          <a:xfrm rot="5400000" flipV="1">
            <a:off x="8838590" y="996608"/>
            <a:ext cx="135569" cy="9499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/>
          <p:cNvCxnSpPr>
            <a:stCxn id="21" idx="3"/>
          </p:cNvCxnSpPr>
          <p:nvPr/>
        </p:nvCxnSpPr>
        <p:spPr>
          <a:xfrm>
            <a:off x="8126301" y="1044104"/>
            <a:ext cx="725970" cy="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/>
          <p:cNvSpPr txBox="1"/>
          <p:nvPr/>
        </p:nvSpPr>
        <p:spPr>
          <a:xfrm>
            <a:off x="7928993" y="936382"/>
            <a:ext cx="197308" cy="2154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dirty="0"/>
              <a:t>1</a:t>
            </a:r>
            <a:endParaRPr lang="zh-TW" altLang="en-US" sz="800" dirty="0"/>
          </a:p>
        </p:txBody>
      </p:sp>
      <p:sp>
        <p:nvSpPr>
          <p:cNvPr id="22" name="矩形 21"/>
          <p:cNvSpPr/>
          <p:nvPr/>
        </p:nvSpPr>
        <p:spPr>
          <a:xfrm>
            <a:off x="4358159" y="3149599"/>
            <a:ext cx="1255928" cy="2546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等腰三角形 22"/>
          <p:cNvSpPr/>
          <p:nvPr/>
        </p:nvSpPr>
        <p:spPr>
          <a:xfrm rot="16200000" flipH="1" flipV="1">
            <a:off x="5593798" y="3229427"/>
            <a:ext cx="135569" cy="9499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4" name="直線接點 23"/>
          <p:cNvCxnSpPr/>
          <p:nvPr/>
        </p:nvCxnSpPr>
        <p:spPr>
          <a:xfrm>
            <a:off x="5709079" y="3276921"/>
            <a:ext cx="725970" cy="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6424438" y="3169199"/>
            <a:ext cx="197308" cy="2154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" dirty="0"/>
              <a:t>2</a:t>
            </a:r>
            <a:endParaRPr lang="zh-TW" altLang="en-US" sz="800" dirty="0"/>
          </a:p>
        </p:txBody>
      </p:sp>
    </p:spTree>
    <p:extLst>
      <p:ext uri="{BB962C8B-B14F-4D97-AF65-F5344CB8AC3E}">
        <p14:creationId xmlns:p14="http://schemas.microsoft.com/office/powerpoint/2010/main" val="295945330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163</Words>
  <Application>Microsoft Office PowerPoint</Application>
  <PresentationFormat>寬螢幕</PresentationFormat>
  <Paragraphs>41</Paragraphs>
  <Slides>12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0" baseType="lpstr">
      <vt:lpstr>標楷體</vt:lpstr>
      <vt:lpstr>等线 Light</vt:lpstr>
      <vt:lpstr>Wingdings</vt:lpstr>
      <vt:lpstr>新細明體</vt:lpstr>
      <vt:lpstr>等线</vt:lpstr>
      <vt:lpstr>Gotham Rounded Medium</vt:lpstr>
      <vt:lpstr>Arial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江杰</dc:creator>
  <cp:lastModifiedBy>User</cp:lastModifiedBy>
  <cp:revision>57</cp:revision>
  <dcterms:created xsi:type="dcterms:W3CDTF">2016-01-19T08:46:18Z</dcterms:created>
  <dcterms:modified xsi:type="dcterms:W3CDTF">2024-03-17T09:41:07Z</dcterms:modified>
</cp:coreProperties>
</file>

<file path=docProps/thumbnail.jpeg>
</file>